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handoutMasterIdLst>
    <p:handoutMasterId r:id="rId35"/>
  </p:handoutMasterIdLst>
  <p:sldIdLst>
    <p:sldId id="264" r:id="rId5"/>
    <p:sldId id="322" r:id="rId6"/>
    <p:sldId id="316" r:id="rId7"/>
    <p:sldId id="309" r:id="rId8"/>
    <p:sldId id="332" r:id="rId9"/>
    <p:sldId id="333" r:id="rId10"/>
    <p:sldId id="334" r:id="rId11"/>
    <p:sldId id="323" r:id="rId12"/>
    <p:sldId id="318" r:id="rId13"/>
    <p:sldId id="319" r:id="rId14"/>
    <p:sldId id="320" r:id="rId15"/>
    <p:sldId id="321" r:id="rId16"/>
    <p:sldId id="324" r:id="rId17"/>
    <p:sldId id="325" r:id="rId18"/>
    <p:sldId id="336" r:id="rId19"/>
    <p:sldId id="335" r:id="rId20"/>
    <p:sldId id="327" r:id="rId21"/>
    <p:sldId id="328" r:id="rId22"/>
    <p:sldId id="329" r:id="rId23"/>
    <p:sldId id="337" r:id="rId24"/>
    <p:sldId id="330" r:id="rId25"/>
    <p:sldId id="285" r:id="rId26"/>
    <p:sldId id="331" r:id="rId27"/>
    <p:sldId id="288" r:id="rId28"/>
    <p:sldId id="311" r:id="rId29"/>
    <p:sldId id="317" r:id="rId30"/>
    <p:sldId id="292" r:id="rId31"/>
    <p:sldId id="306" r:id="rId32"/>
    <p:sldId id="291" r:id="rId33"/>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280" autoAdjust="0"/>
  </p:normalViewPr>
  <p:slideViewPr>
    <p:cSldViewPr showGuides="1">
      <p:cViewPr varScale="1">
        <p:scale>
          <a:sx n="72" d="100"/>
          <a:sy n="72" d="100"/>
        </p:scale>
        <p:origin x="660" y="78"/>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6/6/2018</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6/6/2018</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308305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29</a:t>
            </a:fld>
            <a:endParaRPr lang="en-US"/>
          </a:p>
        </p:txBody>
      </p:sp>
    </p:spTree>
    <p:extLst>
      <p:ext uri="{BB962C8B-B14F-4D97-AF65-F5344CB8AC3E}">
        <p14:creationId xmlns:p14="http://schemas.microsoft.com/office/powerpoint/2010/main" val="97919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507810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559A1B-F00A-4986-8AC4-72776F42944A}" type="slidenum">
              <a:rPr lang="en-US" altLang="en-US"/>
              <a:pPr/>
              <a:t>4</a:t>
            </a:fld>
            <a:endParaRPr lang="en-US" alt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8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22</a:t>
            </a:fld>
            <a:endParaRPr lang="en-US"/>
          </a:p>
        </p:txBody>
      </p:sp>
    </p:spTree>
    <p:extLst>
      <p:ext uri="{BB962C8B-B14F-4D97-AF65-F5344CB8AC3E}">
        <p14:creationId xmlns:p14="http://schemas.microsoft.com/office/powerpoint/2010/main" val="327016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24</a:t>
            </a:fld>
            <a:endParaRPr lang="en-US"/>
          </a:p>
        </p:txBody>
      </p:sp>
    </p:spTree>
    <p:extLst>
      <p:ext uri="{BB962C8B-B14F-4D97-AF65-F5344CB8AC3E}">
        <p14:creationId xmlns:p14="http://schemas.microsoft.com/office/powerpoint/2010/main" val="1713272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25</a:t>
            </a:fld>
            <a:endParaRPr lang="en-US"/>
          </a:p>
        </p:txBody>
      </p:sp>
    </p:spTree>
    <p:extLst>
      <p:ext uri="{BB962C8B-B14F-4D97-AF65-F5344CB8AC3E}">
        <p14:creationId xmlns:p14="http://schemas.microsoft.com/office/powerpoint/2010/main" val="1658745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26</a:t>
            </a:fld>
            <a:endParaRPr lang="en-US"/>
          </a:p>
        </p:txBody>
      </p:sp>
    </p:spTree>
    <p:extLst>
      <p:ext uri="{BB962C8B-B14F-4D97-AF65-F5344CB8AC3E}">
        <p14:creationId xmlns:p14="http://schemas.microsoft.com/office/powerpoint/2010/main" val="515758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27</a:t>
            </a:fld>
            <a:endParaRPr lang="en-US"/>
          </a:p>
        </p:txBody>
      </p:sp>
    </p:spTree>
    <p:extLst>
      <p:ext uri="{BB962C8B-B14F-4D97-AF65-F5344CB8AC3E}">
        <p14:creationId xmlns:p14="http://schemas.microsoft.com/office/powerpoint/2010/main" val="2537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D4646A-D483-48B8-BFB7-532E61576E0C}" type="slidenum">
              <a:rPr lang="en-US" altLang="en-US"/>
              <a:pPr/>
              <a:t>28</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122361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6/6/2018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6/6/2018</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6/6/2018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6/6/2018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6/6/2018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6/6/2018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6/6/2018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6/6/2018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6/6/2018</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8412" y="609600"/>
            <a:ext cx="8153400" cy="4114800"/>
          </a:xfrm>
        </p:spPr>
        <p:txBody>
          <a:bodyPr>
            <a:normAutofit/>
          </a:bodyPr>
          <a:lstStyle/>
          <a:p>
            <a:pPr algn="ctr"/>
            <a:r>
              <a:rPr lang="en-US" b="1" dirty="0"/>
              <a:t>Transition from </a:t>
            </a:r>
            <a:br>
              <a:rPr lang="en-US" b="1" dirty="0"/>
            </a:br>
            <a:br>
              <a:rPr lang="en-US" b="1" dirty="0"/>
            </a:br>
            <a:r>
              <a:rPr lang="en-US" b="1" dirty="0"/>
              <a:t>Elementary </a:t>
            </a:r>
            <a:br>
              <a:rPr lang="en-US" b="1" dirty="0"/>
            </a:br>
            <a:r>
              <a:rPr lang="en-US" b="1" dirty="0"/>
              <a:t>to </a:t>
            </a:r>
            <a:br>
              <a:rPr lang="en-US" b="1" dirty="0"/>
            </a:br>
            <a:r>
              <a:rPr lang="en-US" b="1" dirty="0"/>
              <a:t>Upper School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3184" y="4722254"/>
            <a:ext cx="1843856" cy="1821124"/>
          </a:xfrm>
          <a:prstGeom prst="rect">
            <a:avLst/>
          </a:prstGeom>
        </p:spPr>
      </p:pic>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2" y="685800"/>
            <a:ext cx="8909366" cy="1280890"/>
          </a:xfrm>
        </p:spPr>
        <p:txBody>
          <a:bodyPr>
            <a:normAutofit/>
          </a:bodyPr>
          <a:lstStyle/>
          <a:p>
            <a:pPr algn="ctr"/>
            <a:r>
              <a:rPr lang="en-US" sz="4800" dirty="0"/>
              <a:t>Regular Mathematics</a:t>
            </a:r>
          </a:p>
        </p:txBody>
      </p:sp>
      <p:sp>
        <p:nvSpPr>
          <p:cNvPr id="3" name="Content Placeholder 2"/>
          <p:cNvSpPr>
            <a:spLocks noGrp="1"/>
          </p:cNvSpPr>
          <p:nvPr>
            <p:ph idx="1"/>
          </p:nvPr>
        </p:nvSpPr>
        <p:spPr>
          <a:xfrm>
            <a:off x="1522413" y="2438400"/>
            <a:ext cx="9134391" cy="3581400"/>
          </a:xfrm>
        </p:spPr>
        <p:txBody>
          <a:bodyPr>
            <a:normAutofit lnSpcReduction="10000"/>
          </a:bodyPr>
          <a:lstStyle/>
          <a:p>
            <a:r>
              <a:rPr lang="en-US" sz="3200" dirty="0"/>
              <a:t>Designed for students with average ability in mathematics</a:t>
            </a:r>
          </a:p>
          <a:p>
            <a:r>
              <a:rPr lang="en-US" sz="3200" dirty="0"/>
              <a:t>Continue the development of mathematical concepts and processes that can be used to solve real-world and mathematical problems in preparation for high school Algebra and Geometry</a:t>
            </a:r>
          </a:p>
          <a:p>
            <a:endParaRPr lang="en-US" dirty="0"/>
          </a:p>
        </p:txBody>
      </p:sp>
    </p:spTree>
    <p:extLst>
      <p:ext uri="{BB962C8B-B14F-4D97-AF65-F5344CB8AC3E}">
        <p14:creationId xmlns:p14="http://schemas.microsoft.com/office/powerpoint/2010/main" val="104945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381000"/>
            <a:ext cx="9144001" cy="1524000"/>
          </a:xfrm>
        </p:spPr>
        <p:txBody>
          <a:bodyPr>
            <a:normAutofit/>
          </a:bodyPr>
          <a:lstStyle/>
          <a:p>
            <a:pPr algn="ctr"/>
            <a:r>
              <a:rPr lang="en-US" sz="4800" dirty="0"/>
              <a:t>Advanced Mathematics</a:t>
            </a:r>
          </a:p>
        </p:txBody>
      </p:sp>
      <p:sp>
        <p:nvSpPr>
          <p:cNvPr id="3" name="Content Placeholder 2"/>
          <p:cNvSpPr>
            <a:spLocks noGrp="1"/>
          </p:cNvSpPr>
          <p:nvPr>
            <p:ph idx="1"/>
          </p:nvPr>
        </p:nvSpPr>
        <p:spPr>
          <a:xfrm>
            <a:off x="836613" y="1752601"/>
            <a:ext cx="11049000" cy="4953000"/>
          </a:xfrm>
        </p:spPr>
        <p:txBody>
          <a:bodyPr/>
          <a:lstStyle/>
          <a:p>
            <a:r>
              <a:rPr lang="en-US" sz="2800" dirty="0"/>
              <a:t>Very challenging and designed for students who are mathematically talented.</a:t>
            </a:r>
          </a:p>
          <a:p>
            <a:r>
              <a:rPr lang="en-US" sz="2800" dirty="0"/>
              <a:t>By the end of middle school, students will be </a:t>
            </a:r>
            <a:r>
              <a:rPr lang="en-US" sz="2800" b="1" dirty="0"/>
              <a:t>accelerated by one grade level</a:t>
            </a:r>
            <a:r>
              <a:rPr lang="en-US" sz="2800" dirty="0"/>
              <a:t>. </a:t>
            </a:r>
          </a:p>
          <a:p>
            <a:r>
              <a:rPr lang="en-US" sz="2800" dirty="0"/>
              <a:t>The middle school student will have the opportunity to complete high school Algebra I Honors in 8th grade. </a:t>
            </a:r>
          </a:p>
          <a:p>
            <a:r>
              <a:rPr lang="en-US" sz="2800" dirty="0"/>
              <a:t>The student successfully completing the Algebra I Honors course will earn one high school mathematics credit when they enter 9</a:t>
            </a:r>
            <a:r>
              <a:rPr lang="en-US" sz="2800" baseline="30000" dirty="0"/>
              <a:t>th</a:t>
            </a:r>
            <a:r>
              <a:rPr lang="en-US" sz="2800" dirty="0"/>
              <a:t> grade.</a:t>
            </a:r>
          </a:p>
          <a:p>
            <a:endParaRPr lang="en-US" dirty="0"/>
          </a:p>
        </p:txBody>
      </p:sp>
    </p:spTree>
    <p:extLst>
      <p:ext uri="{BB962C8B-B14F-4D97-AF65-F5344CB8AC3E}">
        <p14:creationId xmlns:p14="http://schemas.microsoft.com/office/powerpoint/2010/main" val="34367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28600"/>
            <a:ext cx="9144001" cy="1219200"/>
          </a:xfrm>
        </p:spPr>
        <p:txBody>
          <a:bodyPr>
            <a:normAutofit/>
          </a:bodyPr>
          <a:lstStyle/>
          <a:p>
            <a:pPr algn="ctr"/>
            <a:r>
              <a:rPr lang="en-US" sz="5400" dirty="0"/>
              <a:t>GEM Mathematics</a:t>
            </a:r>
          </a:p>
        </p:txBody>
      </p:sp>
      <p:sp>
        <p:nvSpPr>
          <p:cNvPr id="3" name="Content Placeholder 2"/>
          <p:cNvSpPr>
            <a:spLocks noGrp="1"/>
          </p:cNvSpPr>
          <p:nvPr>
            <p:ph idx="1"/>
          </p:nvPr>
        </p:nvSpPr>
        <p:spPr>
          <a:xfrm>
            <a:off x="1141412" y="1484290"/>
            <a:ext cx="9591592" cy="4572000"/>
          </a:xfrm>
        </p:spPr>
        <p:txBody>
          <a:bodyPr>
            <a:noAutofit/>
          </a:bodyPr>
          <a:lstStyle/>
          <a:p>
            <a:r>
              <a:rPr lang="en-US" dirty="0"/>
              <a:t>Extremely rigorous </a:t>
            </a:r>
          </a:p>
          <a:p>
            <a:r>
              <a:rPr lang="en-US" b="1" dirty="0"/>
              <a:t>Accelerated by two grade levels.</a:t>
            </a:r>
          </a:p>
          <a:p>
            <a:pPr lvl="1"/>
            <a:r>
              <a:rPr lang="en-US" sz="2400" dirty="0"/>
              <a:t>6</a:t>
            </a:r>
            <a:r>
              <a:rPr lang="en-US" sz="2400" baseline="30000" dirty="0"/>
              <a:t>th</a:t>
            </a:r>
            <a:r>
              <a:rPr lang="en-US" sz="2400" dirty="0"/>
              <a:t> Grade – Pre-Algebra</a:t>
            </a:r>
          </a:p>
          <a:p>
            <a:pPr lvl="1"/>
            <a:r>
              <a:rPr lang="en-US" sz="2400" dirty="0"/>
              <a:t>7</a:t>
            </a:r>
            <a:r>
              <a:rPr lang="en-US" sz="2400" baseline="30000" dirty="0"/>
              <a:t>th</a:t>
            </a:r>
            <a:r>
              <a:rPr lang="en-US" sz="2400" dirty="0"/>
              <a:t> Grade – Algebra I Honors</a:t>
            </a:r>
          </a:p>
          <a:p>
            <a:pPr lvl="1"/>
            <a:r>
              <a:rPr lang="en-US" sz="2400" dirty="0"/>
              <a:t>8</a:t>
            </a:r>
            <a:r>
              <a:rPr lang="en-US" sz="2400" baseline="30000" dirty="0"/>
              <a:t>th</a:t>
            </a:r>
            <a:r>
              <a:rPr lang="en-US" sz="2400" dirty="0"/>
              <a:t> Grade – Geometry Honors</a:t>
            </a:r>
          </a:p>
          <a:p>
            <a:r>
              <a:rPr lang="en-US" dirty="0"/>
              <a:t>Designed for mature, mathematically talented students. </a:t>
            </a:r>
          </a:p>
          <a:p>
            <a:r>
              <a:rPr lang="en-US" dirty="0"/>
              <a:t>Assignments are regularly given which may require many hours beyond the school day to complete. </a:t>
            </a:r>
          </a:p>
          <a:p>
            <a:r>
              <a:rPr lang="en-US" dirty="0"/>
              <a:t>Students are continuously monitored and must maintain GEM criteria.</a:t>
            </a:r>
          </a:p>
          <a:p>
            <a:endParaRPr lang="en-US" sz="2800" dirty="0"/>
          </a:p>
          <a:p>
            <a:pPr marL="0" indent="0">
              <a:buNone/>
            </a:pPr>
            <a:r>
              <a:rPr lang="en-US" sz="2800" dirty="0"/>
              <a:t>The student successfully completing the Algebra I Honors course and Geometry Honors course will have two high school mathematics credits when they enter 9</a:t>
            </a:r>
            <a:r>
              <a:rPr lang="en-US" sz="2800" baseline="30000" dirty="0"/>
              <a:t>th</a:t>
            </a:r>
            <a:r>
              <a:rPr lang="en-US" sz="2800" dirty="0"/>
              <a:t> grade.</a:t>
            </a:r>
          </a:p>
        </p:txBody>
      </p:sp>
    </p:spTree>
    <p:extLst>
      <p:ext uri="{BB962C8B-B14F-4D97-AF65-F5344CB8AC3E}">
        <p14:creationId xmlns:p14="http://schemas.microsoft.com/office/powerpoint/2010/main" val="313280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213" y="381000"/>
            <a:ext cx="9296400" cy="838200"/>
          </a:xfrm>
        </p:spPr>
        <p:txBody>
          <a:bodyPr>
            <a:normAutofit/>
          </a:bodyPr>
          <a:lstStyle/>
          <a:p>
            <a:pPr algn="ctr"/>
            <a:r>
              <a:rPr lang="en-US" sz="4800" dirty="0"/>
              <a:t>GEM-6 ENTRANCE CRITERIA</a:t>
            </a:r>
            <a:endParaRPr lang="en-US" sz="3100" dirty="0"/>
          </a:p>
        </p:txBody>
      </p:sp>
      <p:sp>
        <p:nvSpPr>
          <p:cNvPr id="3" name="Content Placeholder 2"/>
          <p:cNvSpPr>
            <a:spLocks noGrp="1"/>
          </p:cNvSpPr>
          <p:nvPr>
            <p:ph idx="1"/>
          </p:nvPr>
        </p:nvSpPr>
        <p:spPr>
          <a:xfrm>
            <a:off x="2055812" y="1447800"/>
            <a:ext cx="10152207" cy="5181600"/>
          </a:xfrm>
        </p:spPr>
        <p:txBody>
          <a:bodyPr>
            <a:normAutofit/>
          </a:bodyPr>
          <a:lstStyle/>
          <a:p>
            <a:r>
              <a:rPr lang="en-US" sz="4600" b="1" dirty="0"/>
              <a:t> </a:t>
            </a:r>
            <a:r>
              <a:rPr lang="en-US" sz="3600" b="1" dirty="0">
                <a:solidFill>
                  <a:schemeClr val="accent1"/>
                </a:solidFill>
              </a:rPr>
              <a:t>350 or higher </a:t>
            </a:r>
            <a:r>
              <a:rPr lang="en-US" sz="3600" dirty="0">
                <a:solidFill>
                  <a:schemeClr val="accent1"/>
                </a:solidFill>
              </a:rPr>
              <a:t>on the 5</a:t>
            </a:r>
            <a:r>
              <a:rPr lang="en-US" sz="3600" baseline="30000" dirty="0">
                <a:solidFill>
                  <a:schemeClr val="accent1"/>
                </a:solidFill>
              </a:rPr>
              <a:t>th</a:t>
            </a:r>
            <a:r>
              <a:rPr lang="en-US" sz="3600" dirty="0">
                <a:solidFill>
                  <a:schemeClr val="accent1"/>
                </a:solidFill>
              </a:rPr>
              <a:t> grade math FSA </a:t>
            </a:r>
            <a:r>
              <a:rPr lang="en-US" sz="3600" b="1" dirty="0">
                <a:solidFill>
                  <a:schemeClr val="accent1"/>
                </a:solidFill>
              </a:rPr>
              <a:t>and</a:t>
            </a:r>
            <a:r>
              <a:rPr lang="en-US" sz="3600" dirty="0">
                <a:solidFill>
                  <a:schemeClr val="accent1"/>
                </a:solidFill>
              </a:rPr>
              <a:t> </a:t>
            </a:r>
          </a:p>
          <a:p>
            <a:r>
              <a:rPr lang="en-US" sz="3600" b="1" dirty="0">
                <a:solidFill>
                  <a:schemeClr val="accent1"/>
                </a:solidFill>
              </a:rPr>
              <a:t> 336 or higher </a:t>
            </a:r>
            <a:r>
              <a:rPr lang="en-US" sz="3600" dirty="0">
                <a:solidFill>
                  <a:schemeClr val="accent1"/>
                </a:solidFill>
              </a:rPr>
              <a:t>on the 5</a:t>
            </a:r>
            <a:r>
              <a:rPr lang="en-US" sz="3600" baseline="30000" dirty="0">
                <a:solidFill>
                  <a:schemeClr val="accent1"/>
                </a:solidFill>
              </a:rPr>
              <a:t>th</a:t>
            </a:r>
            <a:r>
              <a:rPr lang="en-US" sz="3600" dirty="0">
                <a:solidFill>
                  <a:schemeClr val="accent1"/>
                </a:solidFill>
              </a:rPr>
              <a:t> grade reading FSA</a:t>
            </a:r>
          </a:p>
          <a:p>
            <a:r>
              <a:rPr lang="en-US" sz="3600" dirty="0">
                <a:solidFill>
                  <a:schemeClr val="accent1"/>
                </a:solidFill>
              </a:rPr>
              <a:t>The GEM entrance is used to provide additional information to parents </a:t>
            </a:r>
          </a:p>
          <a:p>
            <a:r>
              <a:rPr lang="en-US" sz="3600" dirty="0">
                <a:solidFill>
                  <a:schemeClr val="accent1"/>
                </a:solidFill>
              </a:rPr>
              <a:t>Students must be self motivated</a:t>
            </a:r>
          </a:p>
          <a:p>
            <a:pPr marL="0" indent="0">
              <a:buNone/>
            </a:pPr>
            <a:endParaRPr lang="en-US" sz="3600" dirty="0">
              <a:solidFill>
                <a:schemeClr val="accent1"/>
              </a:solidFill>
            </a:endParaRPr>
          </a:p>
          <a:p>
            <a:endParaRPr lang="en-US" dirty="0"/>
          </a:p>
          <a:p>
            <a:endParaRPr lang="en-US" dirty="0"/>
          </a:p>
        </p:txBody>
      </p:sp>
    </p:spTree>
    <p:extLst>
      <p:ext uri="{BB962C8B-B14F-4D97-AF65-F5344CB8AC3E}">
        <p14:creationId xmlns:p14="http://schemas.microsoft.com/office/powerpoint/2010/main" val="15261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228600"/>
            <a:ext cx="8909366" cy="1280890"/>
          </a:xfrm>
        </p:spPr>
        <p:txBody>
          <a:bodyPr/>
          <a:lstStyle/>
          <a:p>
            <a:pPr algn="ctr"/>
            <a:r>
              <a:rPr lang="en-US" sz="4800" dirty="0">
                <a:solidFill>
                  <a:schemeClr val="accent1"/>
                </a:solidFill>
              </a:rPr>
              <a:t>EMF Mathematics</a:t>
            </a:r>
            <a:endParaRPr lang="en-US" sz="3100" dirty="0">
              <a:solidFill>
                <a:schemeClr val="accent1"/>
              </a:solidFill>
            </a:endParaRPr>
          </a:p>
        </p:txBody>
      </p:sp>
      <p:sp>
        <p:nvSpPr>
          <p:cNvPr id="3" name="Content Placeholder 2"/>
          <p:cNvSpPr>
            <a:spLocks noGrp="1"/>
          </p:cNvSpPr>
          <p:nvPr>
            <p:ph idx="1"/>
          </p:nvPr>
        </p:nvSpPr>
        <p:spPr>
          <a:xfrm>
            <a:off x="1141413" y="1509490"/>
            <a:ext cx="11060850" cy="5043710"/>
          </a:xfrm>
        </p:spPr>
        <p:txBody>
          <a:bodyPr>
            <a:normAutofit fontScale="62500" lnSpcReduction="20000"/>
          </a:bodyPr>
          <a:lstStyle/>
          <a:p>
            <a:r>
              <a:rPr lang="en-US" sz="3600" dirty="0"/>
              <a:t>Extremely rigorous </a:t>
            </a:r>
          </a:p>
          <a:p>
            <a:r>
              <a:rPr lang="en-US" sz="3600" b="1" dirty="0"/>
              <a:t>Students will finish coursework through Pre-Calculus while in Middle School- Calculus AB in 9</a:t>
            </a:r>
            <a:r>
              <a:rPr lang="en-US" sz="3600" b="1" baseline="30000" dirty="0"/>
              <a:t>th</a:t>
            </a:r>
            <a:r>
              <a:rPr lang="en-US" sz="3600" b="1" dirty="0"/>
              <a:t> grade</a:t>
            </a:r>
          </a:p>
          <a:p>
            <a:r>
              <a:rPr lang="en-US" sz="3600" dirty="0"/>
              <a:t>Designed for uniquely-qualified and mathematically talented students. </a:t>
            </a:r>
          </a:p>
          <a:p>
            <a:r>
              <a:rPr lang="en-US" sz="3600" dirty="0"/>
              <a:t>Online curriculum developed by IMACS</a:t>
            </a:r>
          </a:p>
          <a:p>
            <a:r>
              <a:rPr lang="en-US" sz="3600" dirty="0"/>
              <a:t>Students are continuously monitored and must maintain the EMF pace and grade requirements.</a:t>
            </a:r>
          </a:p>
          <a:p>
            <a:pPr marL="0" indent="0">
              <a:buNone/>
            </a:pPr>
            <a:r>
              <a:rPr lang="en-US" sz="3600" dirty="0"/>
              <a:t>	</a:t>
            </a:r>
            <a:r>
              <a:rPr lang="en-US" sz="3200" b="1" dirty="0"/>
              <a:t>The student successfully completing the 3 EMF courses and EOC 	requirements will be enrolled in AP Calculus in high school after </a:t>
            </a:r>
          </a:p>
          <a:p>
            <a:pPr marL="0" indent="0">
              <a:buNone/>
            </a:pPr>
            <a:r>
              <a:rPr lang="en-US" sz="3200" b="1" dirty="0"/>
              <a:t>	passing the pre-test.</a:t>
            </a:r>
          </a:p>
          <a:p>
            <a:r>
              <a:rPr lang="en-US" sz="3200" b="1" dirty="0"/>
              <a:t>Qualified students will be notified by the district and will start in June</a:t>
            </a:r>
          </a:p>
          <a:p>
            <a:pPr marL="231775" lvl="1" indent="0">
              <a:buNone/>
            </a:pPr>
            <a:r>
              <a:rPr lang="en-US" sz="3000" b="1" dirty="0">
                <a:solidFill>
                  <a:schemeClr val="accent1"/>
                </a:solidFill>
              </a:rPr>
              <a:t>   </a:t>
            </a:r>
            <a:endParaRPr lang="en-US" sz="3000" dirty="0">
              <a:solidFill>
                <a:schemeClr val="accent1"/>
              </a:solidFill>
            </a:endParaRPr>
          </a:p>
        </p:txBody>
      </p:sp>
    </p:spTree>
    <p:extLst>
      <p:ext uri="{BB962C8B-B14F-4D97-AF65-F5344CB8AC3E}">
        <p14:creationId xmlns:p14="http://schemas.microsoft.com/office/powerpoint/2010/main" val="263783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Upper School Science Options</a:t>
            </a:r>
          </a:p>
        </p:txBody>
      </p:sp>
      <p:sp>
        <p:nvSpPr>
          <p:cNvPr id="3" name="Content Placeholder 2"/>
          <p:cNvSpPr>
            <a:spLocks noGrp="1"/>
          </p:cNvSpPr>
          <p:nvPr>
            <p:ph idx="1"/>
          </p:nvPr>
        </p:nvSpPr>
        <p:spPr/>
        <p:txBody>
          <a:bodyPr>
            <a:normAutofit/>
          </a:bodyPr>
          <a:lstStyle/>
          <a:p>
            <a:pPr marL="0" indent="0">
              <a:buNone/>
            </a:pPr>
            <a:r>
              <a:rPr lang="en-US" sz="3600" dirty="0"/>
              <a:t>		G.E.A.R.S</a:t>
            </a:r>
          </a:p>
          <a:p>
            <a:pPr marL="0" indent="0">
              <a:buNone/>
            </a:pPr>
            <a:r>
              <a:rPr lang="en-US" sz="3600" dirty="0"/>
              <a:t>		Advanced Science</a:t>
            </a:r>
          </a:p>
          <a:p>
            <a:pPr marL="0" indent="0">
              <a:buNone/>
            </a:pPr>
            <a:r>
              <a:rPr lang="en-US" sz="3600" dirty="0"/>
              <a:t>		Regular Science</a:t>
            </a:r>
          </a:p>
        </p:txBody>
      </p:sp>
    </p:spTree>
    <p:extLst>
      <p:ext uri="{BB962C8B-B14F-4D97-AF65-F5344CB8AC3E}">
        <p14:creationId xmlns:p14="http://schemas.microsoft.com/office/powerpoint/2010/main" val="33199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G.E.A.R.S</a:t>
            </a:r>
          </a:p>
        </p:txBody>
      </p:sp>
      <p:sp>
        <p:nvSpPr>
          <p:cNvPr id="3" name="Content Placeholder 2"/>
          <p:cNvSpPr>
            <a:spLocks noGrp="1"/>
          </p:cNvSpPr>
          <p:nvPr>
            <p:ph idx="1"/>
          </p:nvPr>
        </p:nvSpPr>
        <p:spPr/>
        <p:txBody>
          <a:bodyPr>
            <a:normAutofit lnSpcReduction="10000"/>
          </a:bodyPr>
          <a:lstStyle/>
          <a:p>
            <a:pPr marL="0" indent="0">
              <a:buNone/>
            </a:pPr>
            <a:r>
              <a:rPr lang="en-US" b="1" dirty="0"/>
              <a:t>Genuine Explorations, Applications and Research in Science</a:t>
            </a:r>
          </a:p>
          <a:p>
            <a:pPr marL="0" indent="0">
              <a:buNone/>
            </a:pPr>
            <a:r>
              <a:rPr lang="en-US" dirty="0"/>
              <a:t>This is a 6th grade comprehensive accelerated science class. It uses inquiry based learning, where the students must produce and site their evidence by investigating real world science, while simultaneously integrating the 7th and 8th grade standards within the 6th grade curriculum.5</a:t>
            </a:r>
            <a:r>
              <a:rPr lang="en-US" baseline="30000" dirty="0"/>
              <a:t>th</a:t>
            </a:r>
            <a:r>
              <a:rPr lang="en-US" dirty="0"/>
              <a:t> Grade ELA FSA – Level 4 or 5</a:t>
            </a:r>
          </a:p>
          <a:p>
            <a:r>
              <a:rPr lang="en-US" dirty="0"/>
              <a:t>5</a:t>
            </a:r>
            <a:r>
              <a:rPr lang="en-US" baseline="30000" dirty="0"/>
              <a:t>th</a:t>
            </a:r>
            <a:r>
              <a:rPr lang="en-US" dirty="0"/>
              <a:t> Grade Science Grades C, Teacher Recommendation</a:t>
            </a:r>
          </a:p>
          <a:p>
            <a:r>
              <a:rPr lang="en-US" dirty="0"/>
              <a:t>Grade 6: Comprehensive Science Accelerated 1</a:t>
            </a:r>
          </a:p>
          <a:p>
            <a:r>
              <a:rPr lang="en-US" dirty="0"/>
              <a:t>Grade 7: Comprehensive Science Accelerated 2</a:t>
            </a:r>
          </a:p>
          <a:p>
            <a:r>
              <a:rPr lang="en-US" dirty="0"/>
              <a:t>Grade 8: HS Honors Biology</a:t>
            </a:r>
          </a:p>
          <a:p>
            <a:pPr marL="0" indent="0">
              <a:buNone/>
            </a:pPr>
            <a:endParaRPr lang="en-US" dirty="0"/>
          </a:p>
        </p:txBody>
      </p:sp>
    </p:spTree>
    <p:extLst>
      <p:ext uri="{BB962C8B-B14F-4D97-AF65-F5344CB8AC3E}">
        <p14:creationId xmlns:p14="http://schemas.microsoft.com/office/powerpoint/2010/main" val="244812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4212" y="-304799"/>
            <a:ext cx="7008574" cy="1905000"/>
          </a:xfrm>
        </p:spPr>
        <p:txBody>
          <a:bodyPr/>
          <a:lstStyle/>
          <a:p>
            <a:r>
              <a:rPr lang="en-US" dirty="0"/>
              <a:t>Curriculum</a:t>
            </a:r>
          </a:p>
        </p:txBody>
      </p:sp>
      <p:sp>
        <p:nvSpPr>
          <p:cNvPr id="3" name="Subtitle 2"/>
          <p:cNvSpPr>
            <a:spLocks noGrp="1"/>
          </p:cNvSpPr>
          <p:nvPr>
            <p:ph type="subTitle" idx="1"/>
          </p:nvPr>
        </p:nvSpPr>
        <p:spPr>
          <a:xfrm>
            <a:off x="4875212" y="2133600"/>
            <a:ext cx="7008574" cy="1244600"/>
          </a:xfrm>
        </p:spPr>
        <p:txBody>
          <a:bodyPr/>
          <a:lstStyle/>
          <a:p>
            <a:r>
              <a:rPr lang="en-US" dirty="0"/>
              <a:t>Electives/Specials</a:t>
            </a:r>
          </a:p>
        </p:txBody>
      </p:sp>
    </p:spTree>
    <p:extLst>
      <p:ext uri="{BB962C8B-B14F-4D97-AF65-F5344CB8AC3E}">
        <p14:creationId xmlns:p14="http://schemas.microsoft.com/office/powerpoint/2010/main" val="159707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18A51A9-8D41-4E72-9F10-64D53A6AB3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9012" y="198765"/>
            <a:ext cx="9982200" cy="6460470"/>
          </a:xfrm>
        </p:spPr>
      </p:pic>
    </p:spTree>
    <p:extLst>
      <p:ext uri="{BB962C8B-B14F-4D97-AF65-F5344CB8AC3E}">
        <p14:creationId xmlns:p14="http://schemas.microsoft.com/office/powerpoint/2010/main" val="3942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9212" y="381000"/>
            <a:ext cx="6429375" cy="6106831"/>
          </a:xfrm>
          <a:prstGeom prst="rect">
            <a:avLst/>
          </a:prstGeom>
        </p:spPr>
      </p:pic>
    </p:spTree>
    <p:extLst>
      <p:ext uri="{BB962C8B-B14F-4D97-AF65-F5344CB8AC3E}">
        <p14:creationId xmlns:p14="http://schemas.microsoft.com/office/powerpoint/2010/main" val="38545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8612" y="1828800"/>
            <a:ext cx="6473825" cy="4224746"/>
          </a:xfrm>
          <a:prstGeom prst="rect">
            <a:avLst/>
          </a:prstGeom>
        </p:spPr>
        <p:txBody>
          <a:bodyPr wrap="square">
            <a:spAutoFit/>
          </a:bodyPr>
          <a:lstStyle/>
          <a:p>
            <a:pPr marL="304747" lvl="0" indent="-304747">
              <a:lnSpc>
                <a:spcPct val="95000"/>
              </a:lnSpc>
              <a:spcBef>
                <a:spcPts val="1866"/>
              </a:spcBef>
              <a:buSzPct val="100000"/>
              <a:buFont typeface="Arial" pitchFamily="34" charset="0"/>
              <a:buChar char="•"/>
            </a:pPr>
            <a:r>
              <a:rPr lang="en-US" sz="3600" dirty="0">
                <a:solidFill>
                  <a:srgbClr val="374C81"/>
                </a:solidFill>
              </a:rPr>
              <a:t>Goals and Objectives</a:t>
            </a:r>
          </a:p>
          <a:p>
            <a:pPr marL="304747" lvl="0" indent="-304747">
              <a:lnSpc>
                <a:spcPct val="95000"/>
              </a:lnSpc>
              <a:spcBef>
                <a:spcPts val="1866"/>
              </a:spcBef>
              <a:buSzPct val="100000"/>
              <a:buFont typeface="Arial" pitchFamily="34" charset="0"/>
              <a:buChar char="•"/>
            </a:pPr>
            <a:r>
              <a:rPr lang="en-US" sz="3600" dirty="0">
                <a:solidFill>
                  <a:srgbClr val="374C81"/>
                </a:solidFill>
              </a:rPr>
              <a:t>Curriculum</a:t>
            </a:r>
          </a:p>
          <a:p>
            <a:pPr marL="304747" lvl="0" indent="-304747">
              <a:lnSpc>
                <a:spcPct val="95000"/>
              </a:lnSpc>
              <a:spcBef>
                <a:spcPts val="1866"/>
              </a:spcBef>
              <a:buSzPct val="100000"/>
              <a:buFont typeface="Arial" pitchFamily="34" charset="0"/>
              <a:buChar char="•"/>
            </a:pPr>
            <a:r>
              <a:rPr lang="en-US" sz="3600" dirty="0">
                <a:solidFill>
                  <a:srgbClr val="374C81"/>
                </a:solidFill>
              </a:rPr>
              <a:t>Getting your child organized</a:t>
            </a:r>
          </a:p>
          <a:p>
            <a:pPr marL="304747" lvl="0" indent="-304747">
              <a:lnSpc>
                <a:spcPct val="95000"/>
              </a:lnSpc>
              <a:spcBef>
                <a:spcPts val="1866"/>
              </a:spcBef>
              <a:buSzPct val="100000"/>
              <a:buFont typeface="Arial" pitchFamily="34" charset="0"/>
              <a:buChar char="•"/>
            </a:pPr>
            <a:r>
              <a:rPr lang="en-US" sz="3600" dirty="0">
                <a:solidFill>
                  <a:srgbClr val="374C81"/>
                </a:solidFill>
              </a:rPr>
              <a:t>Online resources</a:t>
            </a:r>
          </a:p>
          <a:p>
            <a:pPr marL="304747" lvl="0" indent="-304747">
              <a:lnSpc>
                <a:spcPct val="95000"/>
              </a:lnSpc>
              <a:spcBef>
                <a:spcPts val="1866"/>
              </a:spcBef>
              <a:buSzPct val="100000"/>
              <a:buFont typeface="Arial" pitchFamily="34" charset="0"/>
              <a:buChar char="•"/>
            </a:pPr>
            <a:r>
              <a:rPr lang="en-US" sz="3600" dirty="0">
                <a:solidFill>
                  <a:srgbClr val="374C81"/>
                </a:solidFill>
              </a:rPr>
              <a:t>Social Media</a:t>
            </a:r>
            <a:endParaRPr lang="en-US" sz="3600" dirty="0"/>
          </a:p>
        </p:txBody>
      </p:sp>
      <p:sp>
        <p:nvSpPr>
          <p:cNvPr id="5" name="Rectangle 4"/>
          <p:cNvSpPr/>
          <p:nvPr/>
        </p:nvSpPr>
        <p:spPr>
          <a:xfrm>
            <a:off x="3427412" y="762000"/>
            <a:ext cx="2416046" cy="769441"/>
          </a:xfrm>
          <a:prstGeom prst="rect">
            <a:avLst/>
          </a:prstGeom>
        </p:spPr>
        <p:txBody>
          <a:bodyPr wrap="none">
            <a:spAutoFit/>
          </a:bodyPr>
          <a:lstStyle/>
          <a:p>
            <a:r>
              <a:rPr lang="en-US" sz="4400" b="1" dirty="0">
                <a:solidFill>
                  <a:srgbClr val="374C81"/>
                </a:solidFill>
                <a:ea typeface="+mj-ea"/>
                <a:cs typeface="+mj-cs"/>
              </a:rPr>
              <a:t>Agenda</a:t>
            </a:r>
            <a:endParaRPr lang="en-US" dirty="0"/>
          </a:p>
        </p:txBody>
      </p:sp>
    </p:spTree>
    <p:extLst>
      <p:ext uri="{BB962C8B-B14F-4D97-AF65-F5344CB8AC3E}">
        <p14:creationId xmlns:p14="http://schemas.microsoft.com/office/powerpoint/2010/main" val="32094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ELECTIVE 2018-2019!</a:t>
            </a:r>
          </a:p>
        </p:txBody>
      </p:sp>
      <p:sp>
        <p:nvSpPr>
          <p:cNvPr id="3" name="Content Placeholder 2"/>
          <p:cNvSpPr>
            <a:spLocks noGrp="1"/>
          </p:cNvSpPr>
          <p:nvPr>
            <p:ph sz="half" idx="1"/>
          </p:nvPr>
        </p:nvSpPr>
        <p:spPr>
          <a:xfrm>
            <a:off x="1117309" y="1701800"/>
            <a:ext cx="4672303" cy="3937000"/>
          </a:xfrm>
        </p:spPr>
        <p:txBody>
          <a:bodyPr>
            <a:normAutofit fontScale="92500" lnSpcReduction="10000"/>
          </a:bodyPr>
          <a:lstStyle/>
          <a:p>
            <a:pPr marL="0" indent="0">
              <a:buNone/>
            </a:pPr>
            <a:r>
              <a:rPr lang="en-US" b="1" dirty="0"/>
              <a:t>SCIENCE OLYMPIAD</a:t>
            </a:r>
          </a:p>
          <a:p>
            <a:r>
              <a:rPr lang="en-US" dirty="0"/>
              <a:t>Science Olympiad is a nationally recognized science competition for middle and high school students.</a:t>
            </a:r>
          </a:p>
          <a:p>
            <a:r>
              <a:rPr lang="en-US" dirty="0"/>
              <a:t>All events are team based, interactive, and include strong authentic assessment.</a:t>
            </a:r>
          </a:p>
          <a:p>
            <a:r>
              <a:rPr lang="en-US" dirty="0"/>
              <a:t>Students have fun and are motivated to learn science!</a:t>
            </a:r>
          </a:p>
        </p:txBody>
      </p:sp>
      <p:sp>
        <p:nvSpPr>
          <p:cNvPr id="4" name="Content Placeholder 3"/>
          <p:cNvSpPr>
            <a:spLocks noGrp="1"/>
          </p:cNvSpPr>
          <p:nvPr>
            <p:ph sz="half" idx="2"/>
          </p:nvPr>
        </p:nvSpPr>
        <p:spPr/>
        <p:txBody>
          <a:bodyPr>
            <a:normAutofit fontScale="92500" lnSpcReduction="10000"/>
          </a:bodyPr>
          <a:lstStyle/>
          <a:p>
            <a:r>
              <a:rPr lang="en-US" dirty="0"/>
              <a:t>Students engage in pre-build engineering events, laboratory experiments, and research activities that provide a strong foundation for a future career in science, technology, engineering, and mathematics.</a:t>
            </a:r>
          </a:p>
          <a:p>
            <a:r>
              <a:rPr lang="en-US" dirty="0"/>
              <a:t>Each team competes in 23 different events that are as diverse as Rotor Egg Drop, Forensics, Forestry, Maglev, and Experimental Design. </a:t>
            </a:r>
          </a:p>
        </p:txBody>
      </p:sp>
      <p:sp>
        <p:nvSpPr>
          <p:cNvPr id="5" name="TextBox 4">
            <a:extLst>
              <a:ext uri="{FF2B5EF4-FFF2-40B4-BE49-F238E27FC236}">
                <a16:creationId xmlns:a16="http://schemas.microsoft.com/office/drawing/2014/main" id="{EB707728-243F-4A24-896C-82336F6A04DE}"/>
              </a:ext>
            </a:extLst>
          </p:cNvPr>
          <p:cNvSpPr txBox="1"/>
          <p:nvPr/>
        </p:nvSpPr>
        <p:spPr>
          <a:xfrm>
            <a:off x="1293812" y="5638800"/>
            <a:ext cx="9777704" cy="461665"/>
          </a:xfrm>
          <a:prstGeom prst="rect">
            <a:avLst/>
          </a:prstGeom>
          <a:noFill/>
        </p:spPr>
        <p:txBody>
          <a:bodyPr wrap="square" rtlCol="0">
            <a:spAutoFit/>
          </a:bodyPr>
          <a:lstStyle/>
          <a:p>
            <a:pPr algn="ctr"/>
            <a:r>
              <a:rPr lang="en-US" b="1" dirty="0"/>
              <a:t>This class is capped at 16 students and is currently FULL</a:t>
            </a:r>
          </a:p>
        </p:txBody>
      </p:sp>
    </p:spTree>
    <p:extLst>
      <p:ext uri="{BB962C8B-B14F-4D97-AF65-F5344CB8AC3E}">
        <p14:creationId xmlns:p14="http://schemas.microsoft.com/office/powerpoint/2010/main" val="77982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4212" y="-304799"/>
            <a:ext cx="7008574" cy="1905000"/>
          </a:xfrm>
        </p:spPr>
        <p:txBody>
          <a:bodyPr/>
          <a:lstStyle/>
          <a:p>
            <a:r>
              <a:rPr lang="en-US" dirty="0"/>
              <a:t>Resources</a:t>
            </a:r>
          </a:p>
        </p:txBody>
      </p:sp>
      <p:sp>
        <p:nvSpPr>
          <p:cNvPr id="3" name="Subtitle 2"/>
          <p:cNvSpPr>
            <a:spLocks noGrp="1"/>
          </p:cNvSpPr>
          <p:nvPr>
            <p:ph type="subTitle" idx="1"/>
          </p:nvPr>
        </p:nvSpPr>
        <p:spPr>
          <a:xfrm>
            <a:off x="4494212" y="2133600"/>
            <a:ext cx="7389574" cy="3810000"/>
          </a:xfrm>
        </p:spPr>
        <p:txBody>
          <a:bodyPr>
            <a:normAutofit/>
          </a:bodyPr>
          <a:lstStyle/>
          <a:p>
            <a:r>
              <a:rPr lang="en-US" dirty="0"/>
              <a:t>Pinnacle</a:t>
            </a:r>
          </a:p>
          <a:p>
            <a:endParaRPr lang="en-US" dirty="0"/>
          </a:p>
          <a:p>
            <a:r>
              <a:rPr lang="en-US" dirty="0"/>
              <a:t>BEEP</a:t>
            </a:r>
          </a:p>
          <a:p>
            <a:endParaRPr lang="en-US" dirty="0"/>
          </a:p>
          <a:p>
            <a:r>
              <a:rPr lang="en-US" dirty="0"/>
              <a:t>Student Advantage</a:t>
            </a:r>
          </a:p>
          <a:p>
            <a:endParaRPr lang="en-US" dirty="0"/>
          </a:p>
          <a:p>
            <a:r>
              <a:rPr lang="en-US" dirty="0"/>
              <a:t>Online Study Help</a:t>
            </a:r>
          </a:p>
          <a:p>
            <a:endParaRPr lang="en-US" dirty="0"/>
          </a:p>
          <a:p>
            <a:endParaRPr lang="en-US" dirty="0"/>
          </a:p>
        </p:txBody>
      </p:sp>
    </p:spTree>
    <p:extLst>
      <p:ext uri="{BB962C8B-B14F-4D97-AF65-F5344CB8AC3E}">
        <p14:creationId xmlns:p14="http://schemas.microsoft.com/office/powerpoint/2010/main" val="3884963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4412" y="938212"/>
            <a:ext cx="7620000" cy="4981575"/>
          </a:xfrm>
          <a:prstGeom prst="rect">
            <a:avLst/>
          </a:prstGeom>
        </p:spPr>
      </p:pic>
    </p:spTree>
    <p:extLst>
      <p:ext uri="{BB962C8B-B14F-4D97-AF65-F5344CB8AC3E}">
        <p14:creationId xmlns:p14="http://schemas.microsoft.com/office/powerpoint/2010/main" val="221502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A839CE-C3CE-4449-A02F-03F4AFEEB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12" y="1066800"/>
            <a:ext cx="11277600" cy="5419725"/>
          </a:xfrm>
          <a:prstGeom prst="rect">
            <a:avLst/>
          </a:prstGeom>
        </p:spPr>
      </p:pic>
      <p:sp>
        <p:nvSpPr>
          <p:cNvPr id="5" name="Right Arrow 4"/>
          <p:cNvSpPr/>
          <p:nvPr/>
        </p:nvSpPr>
        <p:spPr>
          <a:xfrm rot="9465771">
            <a:off x="4231336" y="1488273"/>
            <a:ext cx="2362200" cy="685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E0C2331-68BF-43BB-B7A7-EC0158CD30AB}"/>
              </a:ext>
            </a:extLst>
          </p:cNvPr>
          <p:cNvSpPr txBox="1"/>
          <p:nvPr/>
        </p:nvSpPr>
        <p:spPr>
          <a:xfrm>
            <a:off x="760412" y="152400"/>
            <a:ext cx="9906000" cy="461665"/>
          </a:xfrm>
          <a:prstGeom prst="rect">
            <a:avLst/>
          </a:prstGeom>
          <a:noFill/>
        </p:spPr>
        <p:txBody>
          <a:bodyPr wrap="square" rtlCol="0">
            <a:spAutoFit/>
          </a:bodyPr>
          <a:lstStyle/>
          <a:p>
            <a:r>
              <a:rPr lang="en-US" b="1" dirty="0"/>
              <a:t>https://www.browardschools1.com/beachside</a:t>
            </a:r>
          </a:p>
        </p:txBody>
      </p:sp>
    </p:spTree>
    <p:extLst>
      <p:ext uri="{BB962C8B-B14F-4D97-AF65-F5344CB8AC3E}">
        <p14:creationId xmlns:p14="http://schemas.microsoft.com/office/powerpoint/2010/main" val="323218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1828800"/>
            <a:ext cx="9943906" cy="4724106"/>
          </a:xfrm>
          <a:prstGeom prst="rect">
            <a:avLst/>
          </a:prstGeom>
        </p:spPr>
      </p:pic>
      <p:sp>
        <p:nvSpPr>
          <p:cNvPr id="4" name="TextBox 3"/>
          <p:cNvSpPr txBox="1"/>
          <p:nvPr/>
        </p:nvSpPr>
        <p:spPr>
          <a:xfrm>
            <a:off x="1141412" y="457200"/>
            <a:ext cx="9791506" cy="1200329"/>
          </a:xfrm>
          <a:prstGeom prst="rect">
            <a:avLst/>
          </a:prstGeom>
          <a:noFill/>
        </p:spPr>
        <p:txBody>
          <a:bodyPr wrap="square" rtlCol="0">
            <a:spAutoFit/>
          </a:bodyPr>
          <a:lstStyle/>
          <a:p>
            <a:r>
              <a:rPr lang="en-US" dirty="0"/>
              <a:t>beep.browardschools.com</a:t>
            </a:r>
          </a:p>
          <a:p>
            <a:endParaRPr lang="en-US" dirty="0"/>
          </a:p>
          <a:p>
            <a:r>
              <a:rPr lang="en-US" dirty="0"/>
              <a:t>One Stop Shop for Online School Resources</a:t>
            </a:r>
          </a:p>
        </p:txBody>
      </p:sp>
    </p:spTree>
    <p:extLst>
      <p:ext uri="{BB962C8B-B14F-4D97-AF65-F5344CB8AC3E}">
        <p14:creationId xmlns:p14="http://schemas.microsoft.com/office/powerpoint/2010/main" val="249167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8212" y="1828800"/>
            <a:ext cx="7848600" cy="4603927"/>
          </a:xfrm>
          <a:prstGeom prst="rect">
            <a:avLst/>
          </a:prstGeom>
        </p:spPr>
      </p:pic>
      <p:sp>
        <p:nvSpPr>
          <p:cNvPr id="3" name="TextBox 2"/>
          <p:cNvSpPr txBox="1"/>
          <p:nvPr/>
        </p:nvSpPr>
        <p:spPr>
          <a:xfrm>
            <a:off x="989012" y="414722"/>
            <a:ext cx="10439400" cy="1200329"/>
          </a:xfrm>
          <a:prstGeom prst="rect">
            <a:avLst/>
          </a:prstGeom>
          <a:noFill/>
        </p:spPr>
        <p:txBody>
          <a:bodyPr wrap="square" rtlCol="0">
            <a:spAutoFit/>
          </a:bodyPr>
          <a:lstStyle/>
          <a:p>
            <a:pPr algn="ctr"/>
            <a:r>
              <a:rPr lang="en-US" b="1" dirty="0"/>
              <a:t>Microsoft Office Student Advantage</a:t>
            </a:r>
          </a:p>
          <a:p>
            <a:pPr algn="ctr"/>
            <a:endParaRPr lang="en-US" dirty="0"/>
          </a:p>
          <a:p>
            <a:pPr algn="ctr"/>
            <a:r>
              <a:rPr lang="en-US" dirty="0"/>
              <a:t>http://www.browardschools.com/studentadvantage</a:t>
            </a:r>
          </a:p>
        </p:txBody>
      </p:sp>
    </p:spTree>
    <p:extLst>
      <p:ext uri="{BB962C8B-B14F-4D97-AF65-F5344CB8AC3E}">
        <p14:creationId xmlns:p14="http://schemas.microsoft.com/office/powerpoint/2010/main" val="222212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005" y="321261"/>
            <a:ext cx="10157354" cy="4470400"/>
          </a:xfrm>
        </p:spPr>
        <p:txBody>
          <a:bodyPr>
            <a:normAutofit/>
          </a:bodyPr>
          <a:lstStyle/>
          <a:p>
            <a:pPr marL="0" indent="0" algn="ctr">
              <a:buNone/>
            </a:pPr>
            <a:r>
              <a:rPr lang="en-US" sz="3600" i="1" dirty="0"/>
              <a:t>Social media is changing the way we communicate and the way we are perceived, both positively and negatively. Every time you post a photo, or update your status, you are contributing to your own digital footprint and personal brand. </a:t>
            </a:r>
          </a:p>
          <a:p>
            <a:pPr marL="0" indent="0">
              <a:buNone/>
            </a:pPr>
            <a:br>
              <a:rPr lang="en-US" i="1" dirty="0"/>
            </a:br>
            <a:endParaRPr lang="en-US" i="1" dirty="0"/>
          </a:p>
        </p:txBody>
      </p:sp>
      <p:pic>
        <p:nvPicPr>
          <p:cNvPr id="4" name="Picture 3" descr="N:\Development\PPT Presentations 2011\Logos_Copyright\logo_twitter_wordmark_10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2670">
            <a:off x="10237278" y="7746880"/>
            <a:ext cx="15541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4322" y="3998361"/>
            <a:ext cx="1501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61671">
            <a:off x="5220623" y="3820629"/>
            <a:ext cx="1304217" cy="130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990382" y="4425996"/>
            <a:ext cx="1341438"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Image result for youtube">
            <a:extLst>
              <a:ext uri="{FF2B5EF4-FFF2-40B4-BE49-F238E27FC236}">
                <a16:creationId xmlns:a16="http://schemas.microsoft.com/office/drawing/2014/main" id="{74D3A9A0-72AB-43F7-A9C9-A04930E9F0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0541" y="5527089"/>
            <a:ext cx="4524375" cy="10096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witch explicit">
            <a:extLst>
              <a:ext uri="{FF2B5EF4-FFF2-40B4-BE49-F238E27FC236}">
                <a16:creationId xmlns:a16="http://schemas.microsoft.com/office/drawing/2014/main" id="{79AAD351-9BA3-4CB7-A329-CBF0AE79000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789204">
            <a:off x="497090" y="4110492"/>
            <a:ext cx="3279245" cy="184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80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21341" y="235750"/>
            <a:ext cx="10006303" cy="947543"/>
          </a:xfrm>
        </p:spPr>
        <p:txBody>
          <a:bodyPr/>
          <a:lstStyle/>
          <a:p>
            <a:r>
              <a:rPr lang="en-US" b="1" dirty="0"/>
              <a:t>Social Media and Adolescents</a:t>
            </a:r>
          </a:p>
        </p:txBody>
      </p:sp>
      <p:sp>
        <p:nvSpPr>
          <p:cNvPr id="14" name="Content Placeholder 13"/>
          <p:cNvSpPr>
            <a:spLocks noGrp="1"/>
          </p:cNvSpPr>
          <p:nvPr>
            <p:ph idx="1"/>
          </p:nvPr>
        </p:nvSpPr>
        <p:spPr/>
        <p:txBody>
          <a:bodyPr>
            <a:normAutofit lnSpcReduction="10000"/>
          </a:bodyPr>
          <a:lstStyle/>
          <a:p>
            <a:r>
              <a:rPr lang="en-US" dirty="0"/>
              <a:t>Think before you post</a:t>
            </a:r>
          </a:p>
          <a:p>
            <a:r>
              <a:rPr lang="en-US" dirty="0"/>
              <a:t>Privacy Settings</a:t>
            </a:r>
          </a:p>
          <a:p>
            <a:r>
              <a:rPr lang="en-US" dirty="0"/>
              <a:t>No Personal information</a:t>
            </a:r>
          </a:p>
          <a:p>
            <a:r>
              <a:rPr lang="en-US" dirty="0"/>
              <a:t>Maintain open communication with your child</a:t>
            </a:r>
          </a:p>
          <a:p>
            <a:r>
              <a:rPr lang="en-US" dirty="0"/>
              <a:t>Know passwords</a:t>
            </a:r>
          </a:p>
          <a:p>
            <a:r>
              <a:rPr lang="en-US" dirty="0"/>
              <a:t>Monitor as needed</a:t>
            </a:r>
          </a:p>
          <a:p>
            <a:r>
              <a:rPr lang="en-US" dirty="0"/>
              <a:t>Don’t over-react if problems occur</a:t>
            </a:r>
          </a:p>
          <a:p>
            <a:r>
              <a:rPr lang="en-US" dirty="0"/>
              <a:t>College “</a:t>
            </a:r>
            <a:r>
              <a:rPr lang="en-US" dirty="0" err="1"/>
              <a:t>adcoms</a:t>
            </a:r>
            <a:r>
              <a:rPr lang="en-US" dirty="0"/>
              <a:t>” will look at social media</a:t>
            </a:r>
          </a:p>
        </p:txBody>
      </p:sp>
      <p:pic>
        <p:nvPicPr>
          <p:cNvPr id="6"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82002">
            <a:off x="7205723" y="4128366"/>
            <a:ext cx="1501775"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61671">
            <a:off x="5290301" y="1592995"/>
            <a:ext cx="1101725"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79218" y="2956659"/>
            <a:ext cx="1341438"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Image result for youtube">
            <a:extLst>
              <a:ext uri="{FF2B5EF4-FFF2-40B4-BE49-F238E27FC236}">
                <a16:creationId xmlns:a16="http://schemas.microsoft.com/office/drawing/2014/main" id="{02E06801-17A4-45BB-B227-446700EA35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72498">
            <a:off x="6932612" y="1620684"/>
            <a:ext cx="3988044" cy="88996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twitch">
            <a:extLst>
              <a:ext uri="{FF2B5EF4-FFF2-40B4-BE49-F238E27FC236}">
                <a16:creationId xmlns:a16="http://schemas.microsoft.com/office/drawing/2014/main" id="{C39348FF-F1A9-4927-849B-11AE4212DA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39151">
            <a:off x="8413484" y="5314399"/>
            <a:ext cx="2331468" cy="771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09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en-US" altLang="en-US" sz="4000" b="1" dirty="0"/>
              <a:t>What Parents Can Do</a:t>
            </a:r>
          </a:p>
        </p:txBody>
      </p:sp>
      <p:sp>
        <p:nvSpPr>
          <p:cNvPr id="25603" name="Rectangle 3"/>
          <p:cNvSpPr>
            <a:spLocks noGrp="1" noChangeArrowheads="1"/>
          </p:cNvSpPr>
          <p:nvPr>
            <p:ph type="body" sz="half" idx="1"/>
          </p:nvPr>
        </p:nvSpPr>
        <p:spPr/>
        <p:txBody>
          <a:bodyPr>
            <a:normAutofit fontScale="92500" lnSpcReduction="10000"/>
          </a:bodyPr>
          <a:lstStyle/>
          <a:p>
            <a:pPr>
              <a:lnSpc>
                <a:spcPct val="90000"/>
              </a:lnSpc>
            </a:pPr>
            <a:r>
              <a:rPr lang="en-US" altLang="en-US" dirty="0"/>
              <a:t>Maintain a good working relationship with your child’s teachers</a:t>
            </a:r>
          </a:p>
          <a:p>
            <a:pPr>
              <a:lnSpc>
                <a:spcPct val="90000"/>
              </a:lnSpc>
            </a:pPr>
            <a:r>
              <a:rPr lang="en-US" altLang="en-US" dirty="0"/>
              <a:t>Know and understand school rules i.e. dress code, late work policy</a:t>
            </a:r>
          </a:p>
          <a:p>
            <a:pPr>
              <a:lnSpc>
                <a:spcPct val="90000"/>
              </a:lnSpc>
            </a:pPr>
            <a:r>
              <a:rPr lang="en-US" altLang="en-US" dirty="0"/>
              <a:t>Attend meetings (PTA, conferences, etc.) and child’s activities</a:t>
            </a:r>
          </a:p>
          <a:p>
            <a:pPr>
              <a:lnSpc>
                <a:spcPct val="90000"/>
              </a:lnSpc>
            </a:pPr>
            <a:r>
              <a:rPr lang="en-US" altLang="en-US" dirty="0"/>
              <a:t>Make sure your child attends school daily</a:t>
            </a:r>
          </a:p>
          <a:p>
            <a:pPr>
              <a:lnSpc>
                <a:spcPct val="90000"/>
              </a:lnSpc>
            </a:pPr>
            <a:r>
              <a:rPr lang="en-US" altLang="en-US" dirty="0"/>
              <a:t>Volunteer in any way you can</a:t>
            </a:r>
          </a:p>
          <a:p>
            <a:pPr>
              <a:lnSpc>
                <a:spcPct val="90000"/>
              </a:lnSpc>
            </a:pPr>
            <a:endParaRPr lang="en-US" altLang="en-US" dirty="0"/>
          </a:p>
        </p:txBody>
      </p:sp>
      <p:sp>
        <p:nvSpPr>
          <p:cNvPr id="25604" name="Rectangle 4"/>
          <p:cNvSpPr>
            <a:spLocks noGrp="1" noChangeArrowheads="1"/>
          </p:cNvSpPr>
          <p:nvPr>
            <p:ph type="body" sz="half" idx="2"/>
          </p:nvPr>
        </p:nvSpPr>
        <p:spPr>
          <a:xfrm>
            <a:off x="5789612" y="1295400"/>
            <a:ext cx="5485051" cy="5257800"/>
          </a:xfrm>
        </p:spPr>
        <p:txBody>
          <a:bodyPr>
            <a:normAutofit fontScale="85000" lnSpcReduction="20000"/>
          </a:bodyPr>
          <a:lstStyle/>
          <a:p>
            <a:pPr marL="0" indent="0">
              <a:buNone/>
            </a:pPr>
            <a:endParaRPr lang="en-US" altLang="en-US" dirty="0"/>
          </a:p>
          <a:p>
            <a:r>
              <a:rPr lang="en-US" altLang="en-US" dirty="0"/>
              <a:t>If you have raised adolescents, be willing to share advice and information with other parents</a:t>
            </a:r>
          </a:p>
          <a:p>
            <a:r>
              <a:rPr lang="en-US" altLang="en-US" dirty="0"/>
              <a:t>Be open-minded to different teaching methods i.e. project based learning</a:t>
            </a:r>
          </a:p>
          <a:p>
            <a:r>
              <a:rPr lang="en-US" altLang="en-US" dirty="0"/>
              <a:t>Encourage a structured study hour</a:t>
            </a:r>
          </a:p>
          <a:p>
            <a:r>
              <a:rPr lang="en-US" altLang="en-US" dirty="0"/>
              <a:t>Encourage good organization skills</a:t>
            </a:r>
          </a:p>
          <a:p>
            <a:r>
              <a:rPr lang="en-US" altLang="en-US" dirty="0"/>
              <a:t>Monitor Pinnacle</a:t>
            </a:r>
          </a:p>
          <a:p>
            <a:r>
              <a:rPr lang="en-US" altLang="en-US" dirty="0"/>
              <a:t>Be sure to review and know the dates of Interims and Report Cards</a:t>
            </a:r>
          </a:p>
          <a:p>
            <a:r>
              <a:rPr lang="en-US" altLang="en-US" dirty="0"/>
              <a:t>Realize the importance of a productive struggle</a:t>
            </a:r>
          </a:p>
          <a:p>
            <a:pPr>
              <a:buFontTx/>
              <a:buNone/>
            </a:pPr>
            <a:r>
              <a:rPr lang="en-US" altLang="en-US" dirty="0"/>
              <a:t>	</a:t>
            </a:r>
          </a:p>
        </p:txBody>
      </p:sp>
    </p:spTree>
    <p:extLst>
      <p:ext uri="{BB962C8B-B14F-4D97-AF65-F5344CB8AC3E}">
        <p14:creationId xmlns:p14="http://schemas.microsoft.com/office/powerpoint/2010/main" val="30770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612" y="-21771"/>
            <a:ext cx="10437812" cy="6990213"/>
          </a:xfrm>
          <a:prstGeom prst="rect">
            <a:avLst/>
          </a:prstGeom>
        </p:spPr>
      </p:pic>
    </p:spTree>
    <p:extLst>
      <p:ext uri="{BB962C8B-B14F-4D97-AF65-F5344CB8AC3E}">
        <p14:creationId xmlns:p14="http://schemas.microsoft.com/office/powerpoint/2010/main" val="422169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212" y="685800"/>
            <a:ext cx="10590451" cy="5486400"/>
          </a:xfrm>
        </p:spPr>
        <p:txBody>
          <a:bodyPr/>
          <a:lstStyle/>
          <a:p>
            <a:pPr marL="0" indent="0">
              <a:buNone/>
            </a:pPr>
            <a:r>
              <a:rPr lang="en-US" sz="3200" i="1" dirty="0"/>
              <a:t>“The transition is often complex. As young adolescents are changing school buildings they are also changing hormonally, mentally, and physically. This transition affects young adolescents' academic experiences, motivation, self-perception, and self-regulatory beliefs” </a:t>
            </a:r>
          </a:p>
          <a:p>
            <a:pPr marL="0" indent="0">
              <a:buNone/>
            </a:pPr>
            <a:endParaRPr lang="en-US" sz="3200" i="1" dirty="0"/>
          </a:p>
          <a:p>
            <a:pPr marL="0" indent="0">
              <a:buNone/>
            </a:pPr>
            <a:r>
              <a:rPr lang="en-US" sz="3200" i="1" dirty="0"/>
              <a:t>(Parker, 2013; Perkins, 1995). </a:t>
            </a:r>
            <a:endParaRPr lang="en-US" altLang="en-US" sz="3200" i="1" dirty="0"/>
          </a:p>
          <a:p>
            <a:pPr marL="0" indent="0">
              <a:buNone/>
            </a:pPr>
            <a:endParaRPr lang="en-US" dirty="0"/>
          </a:p>
        </p:txBody>
      </p:sp>
    </p:spTree>
    <p:extLst>
      <p:ext uri="{BB962C8B-B14F-4D97-AF65-F5344CB8AC3E}">
        <p14:creationId xmlns:p14="http://schemas.microsoft.com/office/powerpoint/2010/main" val="239220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en-US" altLang="en-US" b="1" dirty="0"/>
              <a:t>Positive Aspects of Transition</a:t>
            </a:r>
          </a:p>
        </p:txBody>
      </p:sp>
      <p:sp>
        <p:nvSpPr>
          <p:cNvPr id="23555" name="Rectangle 3"/>
          <p:cNvSpPr>
            <a:spLocks noGrp="1" noChangeArrowheads="1"/>
          </p:cNvSpPr>
          <p:nvPr>
            <p:ph type="body" idx="1"/>
          </p:nvPr>
        </p:nvSpPr>
        <p:spPr>
          <a:xfrm>
            <a:off x="912812" y="1676400"/>
            <a:ext cx="10361851" cy="4495800"/>
          </a:xfrm>
        </p:spPr>
        <p:txBody>
          <a:bodyPr>
            <a:noAutofit/>
          </a:bodyPr>
          <a:lstStyle/>
          <a:p>
            <a:pPr>
              <a:lnSpc>
                <a:spcPct val="90000"/>
              </a:lnSpc>
            </a:pPr>
            <a:r>
              <a:rPr lang="en-US" altLang="en-US" dirty="0"/>
              <a:t>Choosing classes</a:t>
            </a:r>
          </a:p>
          <a:p>
            <a:pPr>
              <a:lnSpc>
                <a:spcPct val="90000"/>
              </a:lnSpc>
            </a:pPr>
            <a:r>
              <a:rPr lang="en-US" altLang="en-US" dirty="0"/>
              <a:t>Making new friends</a:t>
            </a:r>
          </a:p>
          <a:p>
            <a:pPr>
              <a:lnSpc>
                <a:spcPct val="90000"/>
              </a:lnSpc>
            </a:pPr>
            <a:r>
              <a:rPr lang="en-US" altLang="en-US" dirty="0"/>
              <a:t>Participating in sports and clubs</a:t>
            </a:r>
          </a:p>
          <a:p>
            <a:pPr>
              <a:lnSpc>
                <a:spcPct val="90000"/>
              </a:lnSpc>
            </a:pPr>
            <a:r>
              <a:rPr lang="en-US" altLang="en-US" dirty="0"/>
              <a:t>More personal and social freedom</a:t>
            </a:r>
          </a:p>
          <a:p>
            <a:pPr>
              <a:lnSpc>
                <a:spcPct val="90000"/>
              </a:lnSpc>
            </a:pPr>
            <a:r>
              <a:rPr lang="en-US" altLang="en-US" dirty="0"/>
              <a:t>Changing classes</a:t>
            </a:r>
          </a:p>
          <a:p>
            <a:pPr>
              <a:lnSpc>
                <a:spcPct val="90000"/>
              </a:lnSpc>
            </a:pPr>
            <a:r>
              <a:rPr lang="en-US" altLang="en-US" dirty="0"/>
              <a:t>Electives</a:t>
            </a:r>
          </a:p>
          <a:p>
            <a:pPr>
              <a:lnSpc>
                <a:spcPct val="90000"/>
              </a:lnSpc>
            </a:pPr>
            <a:r>
              <a:rPr lang="en-US" altLang="en-US" dirty="0"/>
              <a:t>Opportunity for advanced courses</a:t>
            </a:r>
          </a:p>
          <a:p>
            <a:pPr>
              <a:lnSpc>
                <a:spcPct val="90000"/>
              </a:lnSpc>
            </a:pPr>
            <a:r>
              <a:rPr lang="en-US" altLang="en-US" dirty="0"/>
              <a:t>Ability to self monitor through Pinnacle</a:t>
            </a:r>
          </a:p>
          <a:p>
            <a:pPr>
              <a:lnSpc>
                <a:spcPct val="90000"/>
              </a:lnSpc>
              <a:buFontTx/>
              <a:buNone/>
            </a:pPr>
            <a:r>
              <a:rPr lang="en-US" altLang="en-US" dirty="0"/>
              <a:t>	</a:t>
            </a:r>
          </a:p>
        </p:txBody>
      </p:sp>
    </p:spTree>
    <p:extLst>
      <p:ext uri="{BB962C8B-B14F-4D97-AF65-F5344CB8AC3E}">
        <p14:creationId xmlns:p14="http://schemas.microsoft.com/office/powerpoint/2010/main" val="302708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Montessori in Middle School</a:t>
            </a:r>
          </a:p>
        </p:txBody>
      </p:sp>
      <p:sp>
        <p:nvSpPr>
          <p:cNvPr id="3" name="Content Placeholder 2"/>
          <p:cNvSpPr>
            <a:spLocks noGrp="1"/>
          </p:cNvSpPr>
          <p:nvPr>
            <p:ph idx="1"/>
          </p:nvPr>
        </p:nvSpPr>
        <p:spPr/>
        <p:txBody>
          <a:bodyPr>
            <a:normAutofit/>
          </a:bodyPr>
          <a:lstStyle/>
          <a:p>
            <a:r>
              <a:rPr lang="en-US" dirty="0"/>
              <a:t>Inquiry based Learning with real world applications</a:t>
            </a:r>
          </a:p>
          <a:p>
            <a:r>
              <a:rPr lang="en-US" dirty="0"/>
              <a:t>Concrete representations move to the abstract</a:t>
            </a:r>
          </a:p>
          <a:p>
            <a:r>
              <a:rPr lang="en-US" dirty="0"/>
              <a:t>Individualized learning</a:t>
            </a:r>
          </a:p>
          <a:p>
            <a:r>
              <a:rPr lang="en-US" dirty="0"/>
              <a:t>Dynamic classroom </a:t>
            </a:r>
          </a:p>
          <a:p>
            <a:r>
              <a:rPr lang="en-US" dirty="0"/>
              <a:t>Teach the whole child: physical, social, emotional, cognitive</a:t>
            </a:r>
          </a:p>
          <a:p>
            <a:r>
              <a:rPr lang="en-US" dirty="0"/>
              <a:t>Responsibilities are passed to the child</a:t>
            </a:r>
          </a:p>
          <a:p>
            <a:r>
              <a:rPr lang="en-US" dirty="0"/>
              <a:t>Balance of power</a:t>
            </a:r>
          </a:p>
        </p:txBody>
      </p:sp>
    </p:spTree>
    <p:extLst>
      <p:ext uri="{BB962C8B-B14F-4D97-AF65-F5344CB8AC3E}">
        <p14:creationId xmlns:p14="http://schemas.microsoft.com/office/powerpoint/2010/main" val="23651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Montessori Philosophy</a:t>
            </a:r>
          </a:p>
        </p:txBody>
      </p:sp>
      <p:sp>
        <p:nvSpPr>
          <p:cNvPr id="3" name="Content Placeholder 2"/>
          <p:cNvSpPr>
            <a:spLocks noGrp="1"/>
          </p:cNvSpPr>
          <p:nvPr>
            <p:ph idx="1"/>
          </p:nvPr>
        </p:nvSpPr>
        <p:spPr/>
        <p:txBody>
          <a:bodyPr/>
          <a:lstStyle/>
          <a:p>
            <a:r>
              <a:rPr lang="en-US" dirty="0"/>
              <a:t>Developmentally appropriate, based on the needs of the adolescent</a:t>
            </a:r>
          </a:p>
          <a:p>
            <a:r>
              <a:rPr lang="en-US" dirty="0"/>
              <a:t>Sharing ideas and collaborative work</a:t>
            </a:r>
          </a:p>
          <a:p>
            <a:r>
              <a:rPr lang="en-US" dirty="0"/>
              <a:t>Respect and embrace differences</a:t>
            </a:r>
          </a:p>
          <a:p>
            <a:r>
              <a:rPr lang="en-US" dirty="0"/>
              <a:t>Pursue individual or group interests in greater depth</a:t>
            </a:r>
          </a:p>
          <a:p>
            <a:r>
              <a:rPr lang="en-US" dirty="0"/>
              <a:t>Reflects on moral and global issues</a:t>
            </a:r>
          </a:p>
          <a:p>
            <a:r>
              <a:rPr lang="en-US" dirty="0"/>
              <a:t>Participating and giving back to the community</a:t>
            </a:r>
          </a:p>
          <a:p>
            <a:r>
              <a:rPr lang="en-US" dirty="0"/>
              <a:t>Intrinsic Motivation</a:t>
            </a:r>
          </a:p>
          <a:p>
            <a:pPr marL="0" indent="0">
              <a:buNone/>
            </a:pPr>
            <a:endParaRPr lang="en-US" dirty="0"/>
          </a:p>
        </p:txBody>
      </p:sp>
    </p:spTree>
    <p:extLst>
      <p:ext uri="{BB962C8B-B14F-4D97-AF65-F5344CB8AC3E}">
        <p14:creationId xmlns:p14="http://schemas.microsoft.com/office/powerpoint/2010/main" val="228189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Goals</a:t>
            </a:r>
          </a:p>
        </p:txBody>
      </p:sp>
      <p:sp>
        <p:nvSpPr>
          <p:cNvPr id="3" name="Content Placeholder 2"/>
          <p:cNvSpPr>
            <a:spLocks noGrp="1"/>
          </p:cNvSpPr>
          <p:nvPr>
            <p:ph idx="1"/>
          </p:nvPr>
        </p:nvSpPr>
        <p:spPr/>
        <p:txBody>
          <a:bodyPr>
            <a:normAutofit lnSpcReduction="10000"/>
          </a:bodyPr>
          <a:lstStyle/>
          <a:p>
            <a:r>
              <a:rPr lang="en-US" dirty="0"/>
              <a:t>Cosmic education- we are all part of something bigger</a:t>
            </a:r>
          </a:p>
          <a:p>
            <a:r>
              <a:rPr lang="en-US" dirty="0"/>
              <a:t>Peace building, tolerance and conflict management</a:t>
            </a:r>
          </a:p>
          <a:p>
            <a:r>
              <a:rPr lang="en-US" dirty="0"/>
              <a:t>Respect for self, others and the environment</a:t>
            </a:r>
          </a:p>
          <a:p>
            <a:r>
              <a:rPr lang="en-US" dirty="0"/>
              <a:t>Philanthropic goals</a:t>
            </a:r>
          </a:p>
          <a:p>
            <a:r>
              <a:rPr lang="en-US" dirty="0"/>
              <a:t>Critical thinkers</a:t>
            </a:r>
          </a:p>
          <a:p>
            <a:r>
              <a:rPr lang="en-US" dirty="0"/>
              <a:t>Practical skills</a:t>
            </a:r>
          </a:p>
          <a:p>
            <a:r>
              <a:rPr lang="en-US" dirty="0"/>
              <a:t>Global awareness</a:t>
            </a:r>
          </a:p>
          <a:p>
            <a:r>
              <a:rPr lang="en-US" dirty="0"/>
              <a:t>Goal: An independent, productive member of society</a:t>
            </a:r>
          </a:p>
          <a:p>
            <a:endParaRPr lang="en-US" dirty="0"/>
          </a:p>
        </p:txBody>
      </p:sp>
    </p:spTree>
    <p:extLst>
      <p:ext uri="{BB962C8B-B14F-4D97-AF65-F5344CB8AC3E}">
        <p14:creationId xmlns:p14="http://schemas.microsoft.com/office/powerpoint/2010/main" val="264513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4212" y="-304799"/>
            <a:ext cx="7008574" cy="1905000"/>
          </a:xfrm>
        </p:spPr>
        <p:txBody>
          <a:bodyPr/>
          <a:lstStyle/>
          <a:p>
            <a:r>
              <a:rPr lang="en-US" dirty="0"/>
              <a:t>Curriculum</a:t>
            </a:r>
          </a:p>
        </p:txBody>
      </p:sp>
      <p:sp>
        <p:nvSpPr>
          <p:cNvPr id="3" name="Subtitle 2"/>
          <p:cNvSpPr>
            <a:spLocks noGrp="1"/>
          </p:cNvSpPr>
          <p:nvPr>
            <p:ph type="subTitle" idx="1"/>
          </p:nvPr>
        </p:nvSpPr>
        <p:spPr>
          <a:xfrm>
            <a:off x="4494212" y="2133600"/>
            <a:ext cx="7389574" cy="3352800"/>
          </a:xfrm>
        </p:spPr>
        <p:txBody>
          <a:bodyPr>
            <a:normAutofit/>
          </a:bodyPr>
          <a:lstStyle/>
          <a:p>
            <a:r>
              <a:rPr lang="en-US" dirty="0"/>
              <a:t>Class schedules-  A 5 Period Day</a:t>
            </a:r>
          </a:p>
          <a:p>
            <a:endParaRPr lang="en-US" dirty="0"/>
          </a:p>
          <a:p>
            <a:r>
              <a:rPr lang="en-US" dirty="0"/>
              <a:t>Language Arts</a:t>
            </a:r>
          </a:p>
          <a:p>
            <a:r>
              <a:rPr lang="en-US" dirty="0"/>
              <a:t>Math</a:t>
            </a:r>
          </a:p>
          <a:p>
            <a:r>
              <a:rPr lang="en-US" dirty="0"/>
              <a:t>Science</a:t>
            </a:r>
          </a:p>
          <a:p>
            <a:r>
              <a:rPr lang="en-US" dirty="0"/>
              <a:t>Social Science</a:t>
            </a:r>
          </a:p>
          <a:p>
            <a:r>
              <a:rPr lang="en-US" dirty="0"/>
              <a:t>Elective</a:t>
            </a:r>
          </a:p>
        </p:txBody>
      </p:sp>
    </p:spTree>
    <p:extLst>
      <p:ext uri="{BB962C8B-B14F-4D97-AF65-F5344CB8AC3E}">
        <p14:creationId xmlns:p14="http://schemas.microsoft.com/office/powerpoint/2010/main" val="175058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4400" dirty="0"/>
              <a:t>Middle School Mathematics Options</a:t>
            </a:r>
          </a:p>
        </p:txBody>
      </p:sp>
      <p:sp>
        <p:nvSpPr>
          <p:cNvPr id="14" name="Content Placeholder 13"/>
          <p:cNvSpPr>
            <a:spLocks noGrp="1"/>
          </p:cNvSpPr>
          <p:nvPr>
            <p:ph idx="1"/>
          </p:nvPr>
        </p:nvSpPr>
        <p:spPr>
          <a:xfrm>
            <a:off x="1522413" y="2362200"/>
            <a:ext cx="9134391" cy="3657600"/>
          </a:xfrm>
        </p:spPr>
        <p:txBody>
          <a:bodyPr>
            <a:normAutofit/>
          </a:bodyPr>
          <a:lstStyle/>
          <a:p>
            <a:r>
              <a:rPr lang="en-US" sz="4000" dirty="0"/>
              <a:t>Regular Mathematics</a:t>
            </a:r>
          </a:p>
          <a:p>
            <a:r>
              <a:rPr lang="en-US" sz="4000" dirty="0"/>
              <a:t>Advanced Mathematics</a:t>
            </a:r>
          </a:p>
          <a:p>
            <a:r>
              <a:rPr lang="en-US" sz="4000" dirty="0"/>
              <a:t>GEM Mathematics</a:t>
            </a:r>
          </a:p>
          <a:p>
            <a:r>
              <a:rPr lang="en-US" sz="4000" dirty="0"/>
              <a:t>EMF Mathematics</a:t>
            </a:r>
          </a:p>
        </p:txBody>
      </p:sp>
    </p:spTree>
    <p:extLst>
      <p:ext uri="{BB962C8B-B14F-4D97-AF65-F5344CB8AC3E}">
        <p14:creationId xmlns:p14="http://schemas.microsoft.com/office/powerpoint/2010/main" val="64315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4873beb7-5857-4685-be1f-d57550cc96cc"/>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6316</TotalTime>
  <Words>1000</Words>
  <Application>Microsoft Office PowerPoint</Application>
  <PresentationFormat>Custom</PresentationFormat>
  <Paragraphs>165</Paragraphs>
  <Slides>29</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Century Gothic</vt:lpstr>
      <vt:lpstr>Books 16x9</vt:lpstr>
      <vt:lpstr>Transition from   Elementary  to  Upper School</vt:lpstr>
      <vt:lpstr>PowerPoint Presentation</vt:lpstr>
      <vt:lpstr>PowerPoint Presentation</vt:lpstr>
      <vt:lpstr>Positive Aspects of Transition</vt:lpstr>
      <vt:lpstr>Montessori in Middle School</vt:lpstr>
      <vt:lpstr>The Montessori Philosophy</vt:lpstr>
      <vt:lpstr>The Goals</vt:lpstr>
      <vt:lpstr>Curriculum</vt:lpstr>
      <vt:lpstr>Middle School Mathematics Options</vt:lpstr>
      <vt:lpstr>Regular Mathematics</vt:lpstr>
      <vt:lpstr>Advanced Mathematics</vt:lpstr>
      <vt:lpstr>GEM Mathematics</vt:lpstr>
      <vt:lpstr>GEM-6 ENTRANCE CRITERIA</vt:lpstr>
      <vt:lpstr>EMF Mathematics</vt:lpstr>
      <vt:lpstr>Upper School Science Options</vt:lpstr>
      <vt:lpstr>G.E.A.R.S</vt:lpstr>
      <vt:lpstr>Curriculum</vt:lpstr>
      <vt:lpstr>PowerPoint Presentation</vt:lpstr>
      <vt:lpstr>PowerPoint Presentation</vt:lpstr>
      <vt:lpstr>NEW ELECTIVE 2018-2019!</vt:lpstr>
      <vt:lpstr>Resources</vt:lpstr>
      <vt:lpstr>PowerPoint Presentation</vt:lpstr>
      <vt:lpstr>PowerPoint Presentation</vt:lpstr>
      <vt:lpstr>PowerPoint Presentation</vt:lpstr>
      <vt:lpstr>PowerPoint Presentation</vt:lpstr>
      <vt:lpstr>PowerPoint Presentation</vt:lpstr>
      <vt:lpstr>Social Media and Adolescents</vt:lpstr>
      <vt:lpstr>What Parents Can Do</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from Elementary to Middle to  High School</dc:title>
  <dc:creator>Philip J. Turturro</dc:creator>
  <cp:lastModifiedBy>Philip J. Turturro</cp:lastModifiedBy>
  <cp:revision>77</cp:revision>
  <cp:lastPrinted>2017-05-09T19:43:08Z</cp:lastPrinted>
  <dcterms:created xsi:type="dcterms:W3CDTF">2017-01-30T15:14:23Z</dcterms:created>
  <dcterms:modified xsi:type="dcterms:W3CDTF">2018-06-06T16:52:58Z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